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11"/>
  </p:notesMasterIdLst>
  <p:sldIdLst>
    <p:sldId id="261" r:id="rId2"/>
    <p:sldId id="256" r:id="rId3"/>
    <p:sldId id="257" r:id="rId4"/>
    <p:sldId id="263" r:id="rId5"/>
    <p:sldId id="264" r:id="rId6"/>
    <p:sldId id="258" r:id="rId7"/>
    <p:sldId id="259" r:id="rId8"/>
    <p:sldId id="260" r:id="rId9"/>
    <p:sldId id="262" r:id="rId10"/>
  </p:sldIdLst>
  <p:sldSz cx="9144000" cy="6858000" type="screen4x3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OM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860342-6F54-4421-BB36-E3021585B11B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OM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8BB1B22-1715-499B-92C5-C43169B5DC8C}" type="slidenum">
              <a:rPr lang="ar-OM" smtClean="0"/>
              <a:pPr/>
              <a:t>‹#›</a:t>
            </a:fld>
            <a:endParaRPr lang="ar-O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7F8ABD-351C-4B76-A286-5C22B46C2DAE}" type="datetimeFigureOut">
              <a:rPr lang="ar-OM" smtClean="0"/>
              <a:pPr/>
              <a:t>29/08/1431</a:t>
            </a:fld>
            <a:endParaRPr lang="ar-OM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29C8FAF-94F2-424F-AC5D-748B9DBA77C3}" type="slidenum">
              <a:rPr lang="ar-OM" smtClean="0"/>
              <a:pPr/>
              <a:t>‹#›</a:t>
            </a:fld>
            <a:endParaRPr lang="ar-O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5786" y="1785926"/>
            <a:ext cx="775885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الدرس الرابع</a:t>
            </a:r>
          </a:p>
          <a:p>
            <a:pPr algn="ctr"/>
            <a:endParaRPr lang="ar-OM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ar-OM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إنشاء برنامج يقوم بعملية الضرب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428604"/>
            <a:ext cx="7358114" cy="61247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المرة السابقة إستخدمنا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cout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وهي الامر الذي نستخدمه للطباعة على الشاشة ... </a:t>
            </a:r>
            <a:endParaRPr lang="ar-OM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وهذا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الأمر إستخدمناه لطباعة إسمنا على الشاشة ..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اليوم بنتعلم الأمر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الذي يستخدم للإدخال بعكس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cout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الذي هو للإخراج ( الطباعة)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 بإمكانكم معرفتها من الإسم (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in,out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بس ضيفوا عليها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وانتهت السالفة </a:t>
            </a:r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Cout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دائما يتبعها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&lt;&lt;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... و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يتبعها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...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وإذا عكسنا ما بينهما سيظهر لنا خطأ ...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اليوم بإذن الله سنكتب برنامجا ً يقوم بعملية حسابية  الا وهي الضرب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multiplication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OM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85728"/>
            <a:ext cx="7572428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شرح طريقة عمل البرنامج </a:t>
            </a:r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:::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سنعرّف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المتغيرات ... ما هي المتغيرات ؟؟؟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عندما ننشئ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برنامج نحتاج </a:t>
            </a:r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لمكان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نحط  فيه البيانات الي </a:t>
            </a:r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بنستعملها</a:t>
            </a:r>
          </a:p>
          <a:p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فـ نستعمل </a:t>
            </a:r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المتغيرات للتنشئ لنا مساحة لنخزن فيها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البيانات </a:t>
            </a:r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عندنا في السي ++ عدة انواع من انواع البيانات (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Type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ar-OM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وكل منها له استخدامه فمنها </a:t>
            </a:r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ar-OM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OM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اعرض لكم هذا الجدول ... أعذروني لم اترجمه ...</a:t>
            </a:r>
            <a:endParaRPr lang="ar-OM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428596" y="1785926"/>
            <a:ext cx="447675" cy="409575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OM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285720" y="2285993"/>
            <a:ext cx="823914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Arial" pitchFamily="34" charset="0"/>
                <a:cs typeface="Arial" pitchFamily="34" charset="0"/>
              </a:rPr>
              <a:t>Name</a:t>
            </a:r>
            <a:endParaRPr kumimoji="0" lang="ar-OM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42876" y="142852"/>
          <a:ext cx="8858280" cy="6393596"/>
        </p:xfrm>
        <a:graphic>
          <a:graphicData uri="http://schemas.openxmlformats.org/drawingml/2006/table">
            <a:tbl>
              <a:tblPr/>
              <a:tblGrid>
                <a:gridCol w="2214570"/>
                <a:gridCol w="2214570"/>
                <a:gridCol w="2214570"/>
                <a:gridCol w="2214570"/>
              </a:tblGrid>
              <a:tr h="434306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/>
                        <a:t>Name</a:t>
                      </a:r>
                      <a:endParaRPr lang="en-US" sz="1600" dirty="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1F4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/>
                        <a:t>Size</a:t>
                      </a:r>
                      <a:r>
                        <a:rPr lang="en-US" sz="1600"/>
                        <a:t> (in bits, on x86)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1F4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 dirty="0"/>
                        <a:t>Range</a:t>
                      </a:r>
                      <a:endParaRPr lang="en-US" sz="1600" dirty="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1F4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/>
                        <a:t>Notes</a:t>
                      </a:r>
                      <a:endParaRPr lang="en-US" sz="160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1F4F"/>
                    </a:solidFill>
                  </a:tcPr>
                </a:tc>
              </a:tr>
              <a:tr h="546365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/>
                        <a:t>bool</a:t>
                      </a:r>
                      <a:endParaRPr lang="en-US" sz="160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8 (top 7 bits are ignored)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0 or 1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C++ only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5646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/>
                        <a:t>char</a:t>
                      </a:r>
                      <a:endParaRPr lang="en-US" sz="160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OM" sz="1600" dirty="0"/>
                        <a:t>8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-128 to 127(signed) or 0-255(unsigned)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standard issue "byte"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6316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/>
                        <a:t>short</a:t>
                      </a:r>
                      <a:endParaRPr lang="en-US" sz="160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OM" sz="1600"/>
                        <a:t>16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/>
                        <a:t>-32768 to 32767(signed) or 0-65536(unsigned)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/>
                        <a:t>just like a </a:t>
                      </a:r>
                      <a:r>
                        <a:rPr lang="en-US" sz="1600" b="1" dirty="0"/>
                        <a:t>char</a:t>
                      </a:r>
                      <a:r>
                        <a:rPr lang="en-US" sz="1600" dirty="0"/>
                        <a:t>, only twice as large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989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/>
                        <a:t>int</a:t>
                      </a:r>
                      <a:endParaRPr lang="en-US" sz="160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OM" sz="1600"/>
                        <a:t>32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-2147483648 to 2147483647(signed) or 0-4294967296(unsigned)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standard-issue integer number type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4975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/>
                        <a:t>long</a:t>
                      </a:r>
                      <a:endParaRPr lang="en-US" sz="160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32 (can be 64 on other architectures)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same as </a:t>
                      </a:r>
                      <a:r>
                        <a:rPr lang="en-US" sz="1600" b="1"/>
                        <a:t>int</a:t>
                      </a:r>
                      <a:endParaRPr lang="en-US" sz="160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ditto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999">
                <a:tc>
                  <a:txBody>
                    <a:bodyPr/>
                    <a:lstStyle/>
                    <a:p>
                      <a:pPr algn="l" rtl="0"/>
                      <a:r>
                        <a:rPr lang="en-US" sz="1600" b="1"/>
                        <a:t>long long</a:t>
                      </a:r>
                      <a:endParaRPr lang="en-US" sz="1600"/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64 (this is a non-standard GNU extension)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/>
                        <a:t>-9223372036854775808 to 9223372036854775807(signed) or 0-18446744073709551616(unsigned)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/>
                        <a:t>For very huge integers</a:t>
                      </a:r>
                    </a:p>
                  </a:txBody>
                  <a:tcPr marL="17133" marR="17133" marT="17133" marB="171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85720" y="642917"/>
          <a:ext cx="8644000" cy="5857916"/>
        </p:xfrm>
        <a:graphic>
          <a:graphicData uri="http://schemas.openxmlformats.org/drawingml/2006/table">
            <a:tbl>
              <a:tblPr/>
              <a:tblGrid>
                <a:gridCol w="2161000"/>
                <a:gridCol w="2161000"/>
                <a:gridCol w="2161000"/>
                <a:gridCol w="2161000"/>
              </a:tblGrid>
              <a:tr h="945569">
                <a:tc>
                  <a:txBody>
                    <a:bodyPr/>
                    <a:lstStyle/>
                    <a:p>
                      <a:pPr algn="l" rtl="0"/>
                      <a:r>
                        <a:rPr lang="en-US" b="1"/>
                        <a:t>Name</a:t>
                      </a:r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1F4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/>
                        <a:t>Size</a:t>
                      </a:r>
                      <a:r>
                        <a:rPr lang="en-US"/>
                        <a:t> (in bits, on x86)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1F4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/>
                        <a:t>Range</a:t>
                      </a:r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1F4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/>
                        <a:t>Notes</a:t>
                      </a:r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1F4F"/>
                    </a:solidFill>
                  </a:tcPr>
                </a:tc>
              </a:tr>
              <a:tr h="1360697">
                <a:tc>
                  <a:txBody>
                    <a:bodyPr/>
                    <a:lstStyle/>
                    <a:p>
                      <a:pPr algn="l" rtl="0"/>
                      <a:r>
                        <a:rPr lang="en-US" b="1"/>
                        <a:t>float</a:t>
                      </a:r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OM"/>
                        <a:t>32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/>
                        <a:t>+/- 1.4023x10</a:t>
                      </a:r>
                      <a:r>
                        <a:rPr lang="en-US" baseline="30000"/>
                        <a:t>-45</a:t>
                      </a:r>
                      <a:r>
                        <a:rPr lang="en-US"/>
                        <a:t> to 3.4028x10</a:t>
                      </a:r>
                      <a:r>
                        <a:rPr lang="en-US" baseline="30000"/>
                        <a:t>+38</a:t>
                      </a:r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/>
                        <a:t>general purpose real-number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0697">
                <a:tc>
                  <a:txBody>
                    <a:bodyPr/>
                    <a:lstStyle/>
                    <a:p>
                      <a:pPr algn="l" rtl="0"/>
                      <a:r>
                        <a:rPr lang="en-US" b="1"/>
                        <a:t>double</a:t>
                      </a:r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OM"/>
                        <a:t>64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+/- 4.9406x10</a:t>
                      </a:r>
                      <a:r>
                        <a:rPr lang="en-US" baseline="30000" dirty="0"/>
                        <a:t>-324</a:t>
                      </a:r>
                      <a:r>
                        <a:rPr lang="en-US" dirty="0"/>
                        <a:t> to 1.7977x10</a:t>
                      </a:r>
                      <a:r>
                        <a:rPr lang="en-US" baseline="30000" dirty="0"/>
                        <a:t>308</a:t>
                      </a:r>
                      <a:endParaRPr lang="en-US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/>
                        <a:t>higher-precision real number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0953">
                <a:tc>
                  <a:txBody>
                    <a:bodyPr/>
                    <a:lstStyle/>
                    <a:p>
                      <a:pPr algn="l" rtl="0"/>
                      <a:r>
                        <a:rPr lang="en-US" b="1"/>
                        <a:t>long double</a:t>
                      </a:r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/>
                        <a:t>96 (this is a non-standard GNU extention)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OM" dirty="0"/>
                        <a:t>???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For numbers with very large ranges and high precision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643998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dirty="0"/>
              <a:t>ما هي المتغيرات التي </a:t>
            </a:r>
            <a:r>
              <a:rPr lang="ar-OM" sz="2800" dirty="0" smtClean="0"/>
              <a:t>سنستخدمها في برنامجنا ؟؟؟ </a:t>
            </a:r>
            <a:r>
              <a:rPr lang="ar-OM" sz="2800" dirty="0"/>
              <a:t>...</a:t>
            </a:r>
            <a:endParaRPr lang="en-US" sz="2800" dirty="0"/>
          </a:p>
          <a:p>
            <a:endParaRPr lang="en-US" sz="2800" dirty="0"/>
          </a:p>
          <a:p>
            <a:pPr lvl="0"/>
            <a:r>
              <a:rPr lang="ar-OM" sz="2800" dirty="0" smtClean="0"/>
              <a:t>عندما نريد ان نضرب رقمين ...</a:t>
            </a:r>
          </a:p>
          <a:p>
            <a:pPr lvl="0"/>
            <a:r>
              <a:rPr lang="ar-OM" sz="2800" dirty="0" smtClean="0"/>
              <a:t>نحتاج إلى مكان للرقم الأول و مكان للرقم الثاني ... ومكان للنتيجة ..</a:t>
            </a:r>
          </a:p>
          <a:p>
            <a:pPr lvl="0"/>
            <a:endParaRPr lang="ar-OM" sz="2800" dirty="0"/>
          </a:p>
          <a:p>
            <a:pPr lvl="0"/>
            <a:r>
              <a:rPr lang="ar-OM" sz="2800" dirty="0" smtClean="0"/>
              <a:t>الرقم الاول بيكون من </a:t>
            </a:r>
            <a:r>
              <a:rPr lang="en-US" sz="2800" dirty="0" err="1" smtClean="0"/>
              <a:t>int</a:t>
            </a:r>
            <a:endParaRPr lang="ar-OM" sz="2800" dirty="0" smtClean="0"/>
          </a:p>
          <a:p>
            <a:r>
              <a:rPr lang="ar-OM" sz="2800" dirty="0" smtClean="0"/>
              <a:t>والرقم الثاني بيكون من </a:t>
            </a:r>
            <a:r>
              <a:rPr lang="en-US" sz="2800" dirty="0" err="1" smtClean="0"/>
              <a:t>int</a:t>
            </a:r>
            <a:r>
              <a:rPr lang="ar-OM" sz="2800" dirty="0"/>
              <a:t> </a:t>
            </a:r>
            <a:r>
              <a:rPr lang="ar-OM" sz="2800" dirty="0" smtClean="0"/>
              <a:t>ايضا ،،</a:t>
            </a:r>
          </a:p>
          <a:p>
            <a:r>
              <a:rPr lang="ar-OM" sz="2800" dirty="0" smtClean="0"/>
              <a:t>النتيجة ستكون من نوع </a:t>
            </a:r>
            <a:r>
              <a:rPr lang="en-US" sz="2800" dirty="0" err="1" smtClean="0"/>
              <a:t>int</a:t>
            </a:r>
            <a:r>
              <a:rPr lang="en-US" sz="2800" dirty="0" smtClean="0"/>
              <a:t> </a:t>
            </a:r>
            <a:r>
              <a:rPr lang="ar-OM" sz="2800" dirty="0" smtClean="0"/>
              <a:t> كذلك ،،،</a:t>
            </a:r>
          </a:p>
          <a:p>
            <a:r>
              <a:rPr lang="ar-OM" sz="2800" dirty="0" smtClean="0"/>
              <a:t>كيف نكتبها ؟؟؟؟؟ّ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57818" y="4357694"/>
            <a:ext cx="328614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US" sz="36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Number1;</a:t>
            </a:r>
          </a:p>
          <a:p>
            <a:pPr algn="l" rtl="0"/>
            <a:r>
              <a:rPr lang="en-US" sz="3600" b="1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Number2;</a:t>
            </a:r>
          </a:p>
          <a:p>
            <a:pPr algn="l" rtl="0"/>
            <a:r>
              <a:rPr lang="en-US" sz="3600" b="1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Result;</a:t>
            </a:r>
            <a:endParaRPr lang="ar-OM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4157497"/>
            <a:ext cx="392909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نلاحظ ان :</a:t>
            </a:r>
          </a:p>
          <a:p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سوف تتحول للون الازرق ...</a:t>
            </a:r>
          </a:p>
          <a:p>
            <a:r>
              <a:rPr lang="ar-OM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الاسم الذي بعد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ar-OM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نختاره على كيفنا.</a:t>
            </a:r>
            <a:endParaRPr lang="ar-OM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00034" y="5662631"/>
            <a:ext cx="447675" cy="409575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OM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14282" y="6143644"/>
            <a:ext cx="1038228" cy="21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Arial" pitchFamily="34" charset="0"/>
                <a:cs typeface="Arial" pitchFamily="34" charset="0"/>
              </a:rPr>
              <a:t>Number1</a:t>
            </a:r>
            <a:endParaRPr kumimoji="0" lang="ar-OM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676384" y="5643578"/>
            <a:ext cx="447675" cy="409575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OM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390632" y="6124591"/>
            <a:ext cx="1038228" cy="21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Arial" pitchFamily="34" charset="0"/>
                <a:cs typeface="Arial" pitchFamily="34" charset="0"/>
              </a:rPr>
              <a:t>Number2</a:t>
            </a:r>
            <a:endParaRPr kumimoji="0" lang="ar-OM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819392" y="5643578"/>
            <a:ext cx="447675" cy="409575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OM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714612" y="6124591"/>
            <a:ext cx="752476" cy="233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Arial" pitchFamily="34" charset="0"/>
                <a:cs typeface="Arial" pitchFamily="34" charset="0"/>
              </a:rPr>
              <a:t>Result</a:t>
            </a:r>
            <a:endParaRPr kumimoji="0" lang="ar-OM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142852"/>
            <a:ext cx="785818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في البداية يجب انا نسأل المستخدم عن الرقمين اللذان يريد ان يحصل على حاصل ضربهما ونخزنهما في الذاكرة عن طريق إستخدام </a:t>
            </a:r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OM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  <a:endParaRPr lang="ar-OM" sz="28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000108"/>
            <a:ext cx="785818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&lt;&lt;“Please Enter First Number : ”;</a:t>
            </a:r>
          </a:p>
          <a:p>
            <a:pPr algn="l" rtl="0"/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&gt;&gt;Number1;</a:t>
            </a:r>
          </a:p>
          <a:p>
            <a:pPr algn="l" rtl="0"/>
            <a:r>
              <a:rPr lang="en-US" sz="2800" b="1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&lt;&lt;</a:t>
            </a:r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endl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  </a:t>
            </a:r>
            <a:r>
              <a:rPr lang="ar-OM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نعمل إنتر</a:t>
            </a:r>
            <a:endParaRPr lang="en-US" sz="28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cout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&lt;&lt;“Please Enter Second Number : ”;</a:t>
            </a:r>
          </a:p>
          <a:p>
            <a:pPr algn="l" rtl="0"/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&gt;&gt;Number2;</a:t>
            </a:r>
          </a:p>
          <a:p>
            <a:pPr algn="l" rtl="0"/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cout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&lt;&lt;</a:t>
            </a:r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endl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  </a:t>
            </a:r>
            <a:r>
              <a:rPr lang="ar-OM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نعمل إنتر</a:t>
            </a:r>
            <a:endParaRPr lang="en-US" sz="28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3470506"/>
            <a:ext cx="785818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نجري العملية الحسابية ...</a:t>
            </a:r>
          </a:p>
          <a:p>
            <a:r>
              <a:rPr lang="ar-OM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للضرب     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ar-OM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للقسمة    + للجمع       -  للطرح</a:t>
            </a:r>
          </a:p>
          <a:p>
            <a:endParaRPr lang="ar-OM" sz="28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Result=Number1*Number2;</a:t>
            </a:r>
            <a:endParaRPr lang="ar-OM" sz="28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5260975"/>
            <a:ext cx="872496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نخرج النتيجة ...</a:t>
            </a:r>
          </a:p>
          <a:p>
            <a:pPr algn="l" rtl="0"/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cout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&lt;&lt;“The Result of Multiplication is : “&lt;&lt;Result;</a:t>
            </a:r>
          </a:p>
          <a:p>
            <a:pPr algn="l" rtl="0"/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cout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&lt;&lt;</a:t>
            </a:r>
            <a:r>
              <a:rPr lang="en-US" sz="28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endl</a:t>
            </a: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ar-OM" sz="28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28604"/>
            <a:ext cx="8429684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285992"/>
            <a:ext cx="7429551" cy="268606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</TotalTime>
  <Words>425</Words>
  <Application>Microsoft Office PowerPoint</Application>
  <PresentationFormat>On-screen Show (4:3)</PresentationFormat>
  <Paragraphs>99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Hamed</dc:creator>
  <cp:lastModifiedBy>Hamed</cp:lastModifiedBy>
  <cp:revision>18</cp:revision>
  <dcterms:created xsi:type="dcterms:W3CDTF">2010-08-08T17:19:42Z</dcterms:created>
  <dcterms:modified xsi:type="dcterms:W3CDTF">2010-08-08T20:28:26Z</dcterms:modified>
</cp:coreProperties>
</file>